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47079"/>
            <a:ext cx="7556421" cy="148851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Brazilian E-commerce Data Analytics</a:t>
            </a:r>
            <a:endParaRPr lang="en-US" sz="4650" dirty="0"/>
          </a:p>
        </p:txBody>
      </p:sp>
      <p:sp>
        <p:nvSpPr>
          <p:cNvPr id="4" name="Text 1"/>
          <p:cNvSpPr/>
          <p:nvPr/>
        </p:nvSpPr>
        <p:spPr>
          <a:xfrm>
            <a:off x="793790" y="4175760"/>
            <a:ext cx="75564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Guided by Partha Chatterjee Sir. </a:t>
            </a:r>
            <a:endParaRPr lang="en-US" sz="1750" dirty="0"/>
          </a:p>
        </p:txBody>
      </p:sp>
      <p:sp>
        <p:nvSpPr>
          <p:cNvPr id="5" name="Text 2"/>
          <p:cNvSpPr/>
          <p:nvPr/>
        </p:nvSpPr>
        <p:spPr>
          <a:xfrm>
            <a:off x="793790" y="4793813"/>
            <a:ext cx="7556421"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This project dives into analyzing a rich dataset from Olist, one of Brazil's foremost e-commerce platforms, to uncover trends, customer behavior, and business insights within Brazil’s digital marketplace.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27842"/>
            <a:ext cx="7556421" cy="148851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Future Directions and Opportunities</a:t>
            </a:r>
            <a:endParaRPr lang="en-US" sz="4650" dirty="0"/>
          </a:p>
        </p:txBody>
      </p:sp>
      <p:sp>
        <p:nvSpPr>
          <p:cNvPr id="4" name="Shape 1"/>
          <p:cNvSpPr/>
          <p:nvPr/>
        </p:nvSpPr>
        <p:spPr>
          <a:xfrm>
            <a:off x="793790" y="2656523"/>
            <a:ext cx="170021" cy="1233964"/>
          </a:xfrm>
          <a:prstGeom prst="roundRect">
            <a:avLst>
              <a:gd name="adj" fmla="val 56033"/>
            </a:avLst>
          </a:prstGeom>
          <a:solidFill>
            <a:srgbClr val="2F1D63"/>
          </a:solidFill>
          <a:ln w="7620">
            <a:solidFill>
              <a:srgbClr val="48367C"/>
            </a:solidFill>
            <a:prstDash val="solid"/>
          </a:ln>
        </p:spPr>
      </p:sp>
      <p:sp>
        <p:nvSpPr>
          <p:cNvPr id="5" name="Text 2"/>
          <p:cNvSpPr/>
          <p:nvPr/>
        </p:nvSpPr>
        <p:spPr>
          <a:xfrm>
            <a:off x="1303973" y="2656523"/>
            <a:ext cx="334398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Recommendation System</a:t>
            </a:r>
            <a:endParaRPr lang="en-US" sz="2300" dirty="0"/>
          </a:p>
        </p:txBody>
      </p:sp>
      <p:sp>
        <p:nvSpPr>
          <p:cNvPr id="6" name="Text 3"/>
          <p:cNvSpPr/>
          <p:nvPr/>
        </p:nvSpPr>
        <p:spPr>
          <a:xfrm>
            <a:off x="1303973" y="3164681"/>
            <a:ext cx="7046238"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Implement collaborative and content-based filtering to personalize shopping experiences using purchase and review data.</a:t>
            </a:r>
            <a:endParaRPr lang="en-US" sz="1750" dirty="0"/>
          </a:p>
        </p:txBody>
      </p:sp>
      <p:sp>
        <p:nvSpPr>
          <p:cNvPr id="7" name="Shape 4"/>
          <p:cNvSpPr/>
          <p:nvPr/>
        </p:nvSpPr>
        <p:spPr>
          <a:xfrm>
            <a:off x="1133951" y="4117300"/>
            <a:ext cx="170021" cy="1233964"/>
          </a:xfrm>
          <a:prstGeom prst="roundRect">
            <a:avLst>
              <a:gd name="adj" fmla="val 56033"/>
            </a:avLst>
          </a:prstGeom>
          <a:solidFill>
            <a:srgbClr val="2F1D63"/>
          </a:solidFill>
          <a:ln w="7620">
            <a:solidFill>
              <a:srgbClr val="48367C"/>
            </a:solidFill>
            <a:prstDash val="solid"/>
          </a:ln>
        </p:spPr>
      </p:sp>
      <p:sp>
        <p:nvSpPr>
          <p:cNvPr id="8" name="Text 5"/>
          <p:cNvSpPr/>
          <p:nvPr/>
        </p:nvSpPr>
        <p:spPr>
          <a:xfrm>
            <a:off x="1644134" y="4117300"/>
            <a:ext cx="5915501"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Machine Learning for Satisfaction Prediction</a:t>
            </a:r>
            <a:endParaRPr lang="en-US" sz="2300" dirty="0"/>
          </a:p>
        </p:txBody>
      </p:sp>
      <p:sp>
        <p:nvSpPr>
          <p:cNvPr id="9" name="Text 6"/>
          <p:cNvSpPr/>
          <p:nvPr/>
        </p:nvSpPr>
        <p:spPr>
          <a:xfrm>
            <a:off x="1644134" y="4625459"/>
            <a:ext cx="6706076"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Build models to forecast customer satisfaction levels leveraging delivery, payment, and product features.</a:t>
            </a:r>
            <a:endParaRPr lang="en-US" sz="1750" dirty="0"/>
          </a:p>
        </p:txBody>
      </p:sp>
      <p:sp>
        <p:nvSpPr>
          <p:cNvPr id="10" name="Shape 7"/>
          <p:cNvSpPr/>
          <p:nvPr/>
        </p:nvSpPr>
        <p:spPr>
          <a:xfrm>
            <a:off x="1474232" y="5578078"/>
            <a:ext cx="170021" cy="1596866"/>
          </a:xfrm>
          <a:prstGeom prst="roundRect">
            <a:avLst>
              <a:gd name="adj" fmla="val 56033"/>
            </a:avLst>
          </a:prstGeom>
          <a:solidFill>
            <a:srgbClr val="2F1D63"/>
          </a:solidFill>
          <a:ln w="7620">
            <a:solidFill>
              <a:srgbClr val="48367C"/>
            </a:solidFill>
            <a:prstDash val="solid"/>
          </a:ln>
        </p:spPr>
      </p:sp>
      <p:sp>
        <p:nvSpPr>
          <p:cNvPr id="11" name="Text 8"/>
          <p:cNvSpPr/>
          <p:nvPr/>
        </p:nvSpPr>
        <p:spPr>
          <a:xfrm>
            <a:off x="1984415" y="5578078"/>
            <a:ext cx="4394240"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Real-Time Dashboard Integration</a:t>
            </a:r>
            <a:endParaRPr lang="en-US" sz="2300" dirty="0"/>
          </a:p>
        </p:txBody>
      </p:sp>
      <p:sp>
        <p:nvSpPr>
          <p:cNvPr id="12" name="Text 9"/>
          <p:cNvSpPr/>
          <p:nvPr/>
        </p:nvSpPr>
        <p:spPr>
          <a:xfrm>
            <a:off x="1984415" y="6086237"/>
            <a:ext cx="6365796"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Develop interactive Power BI dashboards for live monitoring of key metrics, aiding timely decision-making for stakeholders.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44203"/>
            <a:ext cx="6972300"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Introduction to the Project</a:t>
            </a:r>
            <a:endParaRPr lang="en-US" sz="4650" dirty="0"/>
          </a:p>
        </p:txBody>
      </p:sp>
      <p:sp>
        <p:nvSpPr>
          <p:cNvPr id="4" name="Shape 1"/>
          <p:cNvSpPr/>
          <p:nvPr/>
        </p:nvSpPr>
        <p:spPr>
          <a:xfrm>
            <a:off x="793790" y="2583775"/>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1530906" y="2583775"/>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Dataset Overview</a:t>
            </a:r>
            <a:endParaRPr lang="en-US" sz="2300" dirty="0"/>
          </a:p>
        </p:txBody>
      </p:sp>
      <p:sp>
        <p:nvSpPr>
          <p:cNvPr id="6" name="Text 3"/>
          <p:cNvSpPr/>
          <p:nvPr/>
        </p:nvSpPr>
        <p:spPr>
          <a:xfrm>
            <a:off x="1530906" y="3091934"/>
            <a:ext cx="6819305"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project analyzes Brazil’s largest public e-commerce dataset from Olist, featuring transactional, logistical, and customer review data from 2016 to 2018. This includes orders, payments, products, and geographical details.</a:t>
            </a:r>
            <a:endParaRPr lang="en-US" sz="1750" dirty="0"/>
          </a:p>
        </p:txBody>
      </p:sp>
      <p:sp>
        <p:nvSpPr>
          <p:cNvPr id="7" name="Shape 4"/>
          <p:cNvSpPr/>
          <p:nvPr/>
        </p:nvSpPr>
        <p:spPr>
          <a:xfrm>
            <a:off x="793790" y="5025509"/>
            <a:ext cx="510302" cy="510302"/>
          </a:xfrm>
          <a:prstGeom prst="roundRect">
            <a:avLst>
              <a:gd name="adj" fmla="val 18669"/>
            </a:avLst>
          </a:prstGeom>
          <a:solidFill>
            <a:srgbClr val="2F1D63"/>
          </a:solidFill>
          <a:ln w="7620">
            <a:solidFill>
              <a:srgbClr val="48367C"/>
            </a:solidFill>
            <a:prstDash val="solid"/>
          </a:ln>
        </p:spPr>
      </p:sp>
      <p:sp>
        <p:nvSpPr>
          <p:cNvPr id="8" name="Text 5"/>
          <p:cNvSpPr/>
          <p:nvPr/>
        </p:nvSpPr>
        <p:spPr>
          <a:xfrm>
            <a:off x="1530906" y="5025509"/>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Objectives</a:t>
            </a:r>
            <a:endParaRPr lang="en-US" sz="2300" dirty="0"/>
          </a:p>
        </p:txBody>
      </p:sp>
      <p:sp>
        <p:nvSpPr>
          <p:cNvPr id="9" name="Text 6"/>
          <p:cNvSpPr/>
          <p:nvPr/>
        </p:nvSpPr>
        <p:spPr>
          <a:xfrm>
            <a:off x="1530906" y="5533668"/>
            <a:ext cx="6819305"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We focus on trends, seasonality, delivery efficiency, customer satisfaction, payment preferences, and extracting actionable insights to improve business and operational decisions in Brazilian e-commerce.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28894"/>
            <a:ext cx="8920163"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Dataset Description and Structure</a:t>
            </a:r>
            <a:endParaRPr lang="en-US" sz="4650" dirty="0"/>
          </a:p>
        </p:txBody>
      </p:sp>
      <p:sp>
        <p:nvSpPr>
          <p:cNvPr id="3" name="Text 1"/>
          <p:cNvSpPr/>
          <p:nvPr/>
        </p:nvSpPr>
        <p:spPr>
          <a:xfrm>
            <a:off x="793790" y="2940129"/>
            <a:ext cx="3108008"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Comprehensive Dataset</a:t>
            </a:r>
            <a:endParaRPr lang="en-US" sz="2300" dirty="0"/>
          </a:p>
        </p:txBody>
      </p:sp>
      <p:sp>
        <p:nvSpPr>
          <p:cNvPr id="4" name="Text 2"/>
          <p:cNvSpPr/>
          <p:nvPr/>
        </p:nvSpPr>
        <p:spPr>
          <a:xfrm>
            <a:off x="793790" y="3539014"/>
            <a:ext cx="6244709"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dataset consists of 9 linked CSV files capturing customer, order, product, payment, review, seller, and geolocation information.</a:t>
            </a:r>
            <a:endParaRPr lang="en-US" sz="1750" dirty="0"/>
          </a:p>
        </p:txBody>
      </p:sp>
      <p:sp>
        <p:nvSpPr>
          <p:cNvPr id="5" name="Text 3"/>
          <p:cNvSpPr/>
          <p:nvPr/>
        </p:nvSpPr>
        <p:spPr>
          <a:xfrm>
            <a:off x="793790" y="48317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Customers: IDs and locations</a:t>
            </a:r>
            <a:endParaRPr lang="en-US" sz="1750" dirty="0"/>
          </a:p>
        </p:txBody>
      </p:sp>
      <p:sp>
        <p:nvSpPr>
          <p:cNvPr id="6" name="Text 4"/>
          <p:cNvSpPr/>
          <p:nvPr/>
        </p:nvSpPr>
        <p:spPr>
          <a:xfrm>
            <a:off x="793790" y="52739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Orders: timelines and statuses</a:t>
            </a:r>
            <a:endParaRPr lang="en-US" sz="1750" dirty="0"/>
          </a:p>
        </p:txBody>
      </p:sp>
      <p:sp>
        <p:nvSpPr>
          <p:cNvPr id="7" name="Text 5"/>
          <p:cNvSpPr/>
          <p:nvPr/>
        </p:nvSpPr>
        <p:spPr>
          <a:xfrm>
            <a:off x="793790" y="571619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Payments: method and installments</a:t>
            </a:r>
            <a:endParaRPr lang="en-US" sz="1750" dirty="0"/>
          </a:p>
        </p:txBody>
      </p:sp>
      <p:sp>
        <p:nvSpPr>
          <p:cNvPr id="8" name="Text 6"/>
          <p:cNvSpPr/>
          <p:nvPr/>
        </p:nvSpPr>
        <p:spPr>
          <a:xfrm>
            <a:off x="793790" y="615838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Reviews: customer feedback and scoring</a:t>
            </a:r>
            <a:endParaRPr lang="en-US" sz="1750" dirty="0"/>
          </a:p>
        </p:txBody>
      </p:sp>
      <p:sp>
        <p:nvSpPr>
          <p:cNvPr id="9" name="Text 7"/>
          <p:cNvSpPr/>
          <p:nvPr/>
        </p:nvSpPr>
        <p:spPr>
          <a:xfrm>
            <a:off x="7599521" y="2940129"/>
            <a:ext cx="303156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Volume and Time Span</a:t>
            </a:r>
            <a:endParaRPr lang="en-US" sz="2300" dirty="0"/>
          </a:p>
        </p:txBody>
      </p:sp>
      <p:sp>
        <p:nvSpPr>
          <p:cNvPr id="10" name="Text 8"/>
          <p:cNvSpPr/>
          <p:nvPr/>
        </p:nvSpPr>
        <p:spPr>
          <a:xfrm>
            <a:off x="7599521" y="3539014"/>
            <a:ext cx="6244709"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Over 100,000 records covering multiple customer journeys and business interactions from 2016 through 2018, enabling rich temporal and behavioral analysis.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0091"/>
            <a:ext cx="7521773"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Tools and Technologies Used</a:t>
            </a:r>
            <a:endParaRPr lang="en-US" sz="4650" dirty="0"/>
          </a:p>
        </p:txBody>
      </p:sp>
      <p:sp>
        <p:nvSpPr>
          <p:cNvPr id="4" name="Shape 1"/>
          <p:cNvSpPr/>
          <p:nvPr/>
        </p:nvSpPr>
        <p:spPr>
          <a:xfrm>
            <a:off x="6280190" y="1814513"/>
            <a:ext cx="3664863" cy="3755231"/>
          </a:xfrm>
          <a:prstGeom prst="roundRect">
            <a:avLst>
              <a:gd name="adj" fmla="val 2599"/>
            </a:avLst>
          </a:prstGeom>
          <a:solidFill>
            <a:srgbClr val="2F1D63"/>
          </a:solidFill>
          <a:ln w="7620">
            <a:solidFill>
              <a:srgbClr val="48367C"/>
            </a:solidFill>
            <a:prstDash val="solid"/>
          </a:ln>
        </p:spPr>
      </p:sp>
      <p:sp>
        <p:nvSpPr>
          <p:cNvPr id="5" name="Text 2"/>
          <p:cNvSpPr/>
          <p:nvPr/>
        </p:nvSpPr>
        <p:spPr>
          <a:xfrm>
            <a:off x="6514624" y="2048947"/>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Programming</a:t>
            </a:r>
            <a:endParaRPr lang="en-US" sz="2300" dirty="0"/>
          </a:p>
        </p:txBody>
      </p:sp>
      <p:sp>
        <p:nvSpPr>
          <p:cNvPr id="6" name="Text 3"/>
          <p:cNvSpPr/>
          <p:nvPr/>
        </p:nvSpPr>
        <p:spPr>
          <a:xfrm>
            <a:off x="6514624" y="2557105"/>
            <a:ext cx="3195995"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Python was the main language, facilitating data manipulation, analysis, and building interactive dashboards.</a:t>
            </a:r>
            <a:endParaRPr lang="en-US" sz="1750" dirty="0"/>
          </a:p>
        </p:txBody>
      </p:sp>
      <p:sp>
        <p:nvSpPr>
          <p:cNvPr id="7" name="Shape 4"/>
          <p:cNvSpPr/>
          <p:nvPr/>
        </p:nvSpPr>
        <p:spPr>
          <a:xfrm>
            <a:off x="10171867" y="1814513"/>
            <a:ext cx="3664863" cy="3755231"/>
          </a:xfrm>
          <a:prstGeom prst="roundRect">
            <a:avLst>
              <a:gd name="adj" fmla="val 2599"/>
            </a:avLst>
          </a:prstGeom>
          <a:solidFill>
            <a:srgbClr val="2F1D63"/>
          </a:solidFill>
          <a:ln w="7620">
            <a:solidFill>
              <a:srgbClr val="48367C"/>
            </a:solidFill>
            <a:prstDash val="solid"/>
          </a:ln>
        </p:spPr>
      </p:sp>
      <p:sp>
        <p:nvSpPr>
          <p:cNvPr id="8" name="Text 5"/>
          <p:cNvSpPr/>
          <p:nvPr/>
        </p:nvSpPr>
        <p:spPr>
          <a:xfrm>
            <a:off x="10406301" y="2048947"/>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Python Libraries</a:t>
            </a:r>
            <a:endParaRPr lang="en-US" sz="2300" dirty="0"/>
          </a:p>
        </p:txBody>
      </p:sp>
      <p:sp>
        <p:nvSpPr>
          <p:cNvPr id="9" name="Text 6"/>
          <p:cNvSpPr/>
          <p:nvPr/>
        </p:nvSpPr>
        <p:spPr>
          <a:xfrm>
            <a:off x="10406301" y="2557105"/>
            <a:ext cx="3195995"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Pandas for data wrangling</a:t>
            </a:r>
            <a:endParaRPr lang="en-US" sz="1750" dirty="0"/>
          </a:p>
        </p:txBody>
      </p:sp>
      <p:sp>
        <p:nvSpPr>
          <p:cNvPr id="10" name="Text 7"/>
          <p:cNvSpPr/>
          <p:nvPr/>
        </p:nvSpPr>
        <p:spPr>
          <a:xfrm>
            <a:off x="10406301" y="2999303"/>
            <a:ext cx="3195995"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Matplotlib and Seaborn for static plots</a:t>
            </a:r>
            <a:endParaRPr lang="en-US" sz="1750" dirty="0"/>
          </a:p>
        </p:txBody>
      </p:sp>
      <p:sp>
        <p:nvSpPr>
          <p:cNvPr id="11" name="Text 8"/>
          <p:cNvSpPr/>
          <p:nvPr/>
        </p:nvSpPr>
        <p:spPr>
          <a:xfrm>
            <a:off x="10406301" y="3804404"/>
            <a:ext cx="3195995"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Plotly for interactive visualizations</a:t>
            </a:r>
            <a:endParaRPr lang="en-US" sz="1750" dirty="0"/>
          </a:p>
        </p:txBody>
      </p:sp>
      <p:sp>
        <p:nvSpPr>
          <p:cNvPr id="12" name="Text 9"/>
          <p:cNvSpPr/>
          <p:nvPr/>
        </p:nvSpPr>
        <p:spPr>
          <a:xfrm>
            <a:off x="10406301" y="4609505"/>
            <a:ext cx="3195995"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E0D6DE"/>
                </a:solidFill>
                <a:latin typeface="Inter" pitchFamily="34" charset="0"/>
                <a:ea typeface="Inter" pitchFamily="34" charset="-122"/>
                <a:cs typeface="Inter" pitchFamily="34" charset="-120"/>
              </a:rPr>
              <a:t>Streamlit for dashboard creation</a:t>
            </a:r>
            <a:endParaRPr lang="en-US" sz="1750" dirty="0"/>
          </a:p>
        </p:txBody>
      </p:sp>
      <p:sp>
        <p:nvSpPr>
          <p:cNvPr id="13" name="Shape 10"/>
          <p:cNvSpPr/>
          <p:nvPr/>
        </p:nvSpPr>
        <p:spPr>
          <a:xfrm>
            <a:off x="6280190" y="5796558"/>
            <a:ext cx="7556421" cy="1702832"/>
          </a:xfrm>
          <a:prstGeom prst="roundRect">
            <a:avLst>
              <a:gd name="adj" fmla="val 5595"/>
            </a:avLst>
          </a:prstGeom>
          <a:solidFill>
            <a:srgbClr val="2F1D63"/>
          </a:solidFill>
          <a:ln w="7620">
            <a:solidFill>
              <a:srgbClr val="48367C"/>
            </a:solidFill>
            <a:prstDash val="solid"/>
          </a:ln>
        </p:spPr>
      </p:sp>
      <p:sp>
        <p:nvSpPr>
          <p:cNvPr id="14" name="Text 11"/>
          <p:cNvSpPr/>
          <p:nvPr/>
        </p:nvSpPr>
        <p:spPr>
          <a:xfrm>
            <a:off x="6514624" y="6030992"/>
            <a:ext cx="3544848"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Development Environment</a:t>
            </a:r>
            <a:endParaRPr lang="en-US" sz="2300" dirty="0"/>
          </a:p>
        </p:txBody>
      </p:sp>
      <p:sp>
        <p:nvSpPr>
          <p:cNvPr id="15" name="Text 12"/>
          <p:cNvSpPr/>
          <p:nvPr/>
        </p:nvSpPr>
        <p:spPr>
          <a:xfrm>
            <a:off x="6514624" y="6539151"/>
            <a:ext cx="7087553"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Exploratory work was conducted in Jupyter Notebook to allow flexible iteration and inline visualization.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3641" y="618530"/>
            <a:ext cx="5887641" cy="664369"/>
          </a:xfrm>
          <a:prstGeom prst="rect">
            <a:avLst/>
          </a:prstGeom>
          <a:noFill/>
          <a:ln/>
        </p:spPr>
        <p:txBody>
          <a:bodyPr wrap="none" lIns="0" tIns="0" rIns="0" bIns="0" rtlCol="0" anchor="t"/>
          <a:lstStyle/>
          <a:p>
            <a:pPr algn="l" indent="0" marL="0">
              <a:lnSpc>
                <a:spcPts val="5200"/>
              </a:lnSpc>
              <a:buNone/>
            </a:pPr>
            <a:r>
              <a:rPr lang="en-US" sz="4150" b="1" spc="-84" kern="0" dirty="0">
                <a:solidFill>
                  <a:srgbClr val="FF8AAF"/>
                </a:solidFill>
                <a:latin typeface="Petrona Bold" pitchFamily="34" charset="0"/>
                <a:ea typeface="Petrona Bold" pitchFamily="34" charset="-122"/>
                <a:cs typeface="Petrona Bold" pitchFamily="34" charset="-120"/>
              </a:rPr>
              <a:t>Data Preprocessing Steps</a:t>
            </a:r>
            <a:endParaRPr lang="en-US" sz="4150" dirty="0"/>
          </a:p>
        </p:txBody>
      </p:sp>
      <p:pic>
        <p:nvPicPr>
          <p:cNvPr id="4" name="Image 1" descr="preencoded.png">    </p:cNvPr>
          <p:cNvPicPr>
            <a:picLocks noChangeAspect="1"/>
          </p:cNvPicPr>
          <p:nvPr/>
        </p:nvPicPr>
        <p:blipFill>
          <a:blip r:embed="rId2"/>
          <a:stretch>
            <a:fillRect/>
          </a:stretch>
        </p:blipFill>
        <p:spPr>
          <a:xfrm>
            <a:off x="6273641" y="1586508"/>
            <a:ext cx="1012269" cy="1506141"/>
          </a:xfrm>
          <a:prstGeom prst="rect">
            <a:avLst/>
          </a:prstGeom>
        </p:spPr>
      </p:pic>
      <p:sp>
        <p:nvSpPr>
          <p:cNvPr id="5" name="Text 1"/>
          <p:cNvSpPr/>
          <p:nvPr/>
        </p:nvSpPr>
        <p:spPr>
          <a:xfrm>
            <a:off x="7589520" y="1788914"/>
            <a:ext cx="2917388" cy="332184"/>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Handling Missing Values</a:t>
            </a:r>
            <a:endParaRPr lang="en-US" sz="2050" dirty="0"/>
          </a:p>
        </p:txBody>
      </p:sp>
      <p:sp>
        <p:nvSpPr>
          <p:cNvPr id="6" name="Text 2"/>
          <p:cNvSpPr/>
          <p:nvPr/>
        </p:nvSpPr>
        <p:spPr>
          <a:xfrm>
            <a:off x="7589520" y="2242542"/>
            <a:ext cx="6253639" cy="647700"/>
          </a:xfrm>
          <a:prstGeom prst="rect">
            <a:avLst/>
          </a:prstGeom>
          <a:noFill/>
          <a:ln/>
        </p:spPr>
        <p:txBody>
          <a:bodyPr wrap="square" lIns="0" tIns="0" rIns="0" bIns="0" rtlCol="0" anchor="t"/>
          <a:lstStyle/>
          <a:p>
            <a:pPr algn="l" indent="0" marL="0">
              <a:lnSpc>
                <a:spcPts val="2550"/>
              </a:lnSpc>
              <a:buNone/>
            </a:pPr>
            <a:r>
              <a:rPr lang="en-US" sz="1550" spc="-32" kern="0" dirty="0">
                <a:solidFill>
                  <a:srgbClr val="E0D6DE"/>
                </a:solidFill>
                <a:latin typeface="Inter" pitchFamily="34" charset="0"/>
                <a:ea typeface="Inter" pitchFamily="34" charset="-122"/>
                <a:cs typeface="Inter" pitchFamily="34" charset="-120"/>
              </a:rPr>
              <a:t>Addressed incomplete fields through removal or imputation to maintain dataset integrity for analysis.</a:t>
            </a:r>
            <a:endParaRPr lang="en-US" sz="1550" dirty="0"/>
          </a:p>
        </p:txBody>
      </p:sp>
      <p:pic>
        <p:nvPicPr>
          <p:cNvPr id="7" name="Image 2" descr="preencoded.png">    </p:cNvPr>
          <p:cNvPicPr>
            <a:picLocks noChangeAspect="1"/>
          </p:cNvPicPr>
          <p:nvPr/>
        </p:nvPicPr>
        <p:blipFill>
          <a:blip r:embed="rId3"/>
          <a:stretch>
            <a:fillRect/>
          </a:stretch>
        </p:blipFill>
        <p:spPr>
          <a:xfrm>
            <a:off x="6273641" y="3092648"/>
            <a:ext cx="1012269" cy="1506141"/>
          </a:xfrm>
          <a:prstGeom prst="rect">
            <a:avLst/>
          </a:prstGeom>
        </p:spPr>
      </p:pic>
      <p:sp>
        <p:nvSpPr>
          <p:cNvPr id="8" name="Text 3"/>
          <p:cNvSpPr/>
          <p:nvPr/>
        </p:nvSpPr>
        <p:spPr>
          <a:xfrm>
            <a:off x="7589520" y="3295055"/>
            <a:ext cx="2657237" cy="332184"/>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Dataset Merging</a:t>
            </a:r>
            <a:endParaRPr lang="en-US" sz="2050" dirty="0"/>
          </a:p>
        </p:txBody>
      </p:sp>
      <p:sp>
        <p:nvSpPr>
          <p:cNvPr id="9" name="Text 4"/>
          <p:cNvSpPr/>
          <p:nvPr/>
        </p:nvSpPr>
        <p:spPr>
          <a:xfrm>
            <a:off x="7589520" y="3748683"/>
            <a:ext cx="6253639" cy="647700"/>
          </a:xfrm>
          <a:prstGeom prst="rect">
            <a:avLst/>
          </a:prstGeom>
          <a:noFill/>
          <a:ln/>
        </p:spPr>
        <p:txBody>
          <a:bodyPr wrap="square" lIns="0" tIns="0" rIns="0" bIns="0" rtlCol="0" anchor="t"/>
          <a:lstStyle/>
          <a:p>
            <a:pPr algn="l" indent="0" marL="0">
              <a:lnSpc>
                <a:spcPts val="2550"/>
              </a:lnSpc>
              <a:buNone/>
            </a:pPr>
            <a:r>
              <a:rPr lang="en-US" sz="1550" spc="-32" kern="0" dirty="0">
                <a:solidFill>
                  <a:srgbClr val="E0D6DE"/>
                </a:solidFill>
                <a:latin typeface="Inter" pitchFamily="34" charset="0"/>
                <a:ea typeface="Inter" pitchFamily="34" charset="-122"/>
                <a:cs typeface="Inter" pitchFamily="34" charset="-120"/>
              </a:rPr>
              <a:t>Linked multiple tables via order_id, customer_id, and product_id to create a cohesive master dataset.</a:t>
            </a:r>
            <a:endParaRPr lang="en-US" sz="1550" dirty="0"/>
          </a:p>
        </p:txBody>
      </p:sp>
      <p:pic>
        <p:nvPicPr>
          <p:cNvPr id="10" name="Image 3" descr="preencoded.png">    </p:cNvPr>
          <p:cNvPicPr>
            <a:picLocks noChangeAspect="1"/>
          </p:cNvPicPr>
          <p:nvPr/>
        </p:nvPicPr>
        <p:blipFill>
          <a:blip r:embed="rId4"/>
          <a:stretch>
            <a:fillRect/>
          </a:stretch>
        </p:blipFill>
        <p:spPr>
          <a:xfrm>
            <a:off x="6273641" y="4598789"/>
            <a:ext cx="1012269" cy="1506141"/>
          </a:xfrm>
          <a:prstGeom prst="rect">
            <a:avLst/>
          </a:prstGeom>
        </p:spPr>
      </p:pic>
      <p:sp>
        <p:nvSpPr>
          <p:cNvPr id="11" name="Text 5"/>
          <p:cNvSpPr/>
          <p:nvPr/>
        </p:nvSpPr>
        <p:spPr>
          <a:xfrm>
            <a:off x="7589520" y="4801195"/>
            <a:ext cx="3064312" cy="332184"/>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Duplicates and Anomalies</a:t>
            </a:r>
            <a:endParaRPr lang="en-US" sz="2050" dirty="0"/>
          </a:p>
        </p:txBody>
      </p:sp>
      <p:sp>
        <p:nvSpPr>
          <p:cNvPr id="12" name="Text 6"/>
          <p:cNvSpPr/>
          <p:nvPr/>
        </p:nvSpPr>
        <p:spPr>
          <a:xfrm>
            <a:off x="7589520" y="5254823"/>
            <a:ext cx="6253639" cy="647700"/>
          </a:xfrm>
          <a:prstGeom prst="rect">
            <a:avLst/>
          </a:prstGeom>
          <a:noFill/>
          <a:ln/>
        </p:spPr>
        <p:txBody>
          <a:bodyPr wrap="square" lIns="0" tIns="0" rIns="0" bIns="0" rtlCol="0" anchor="t"/>
          <a:lstStyle/>
          <a:p>
            <a:pPr algn="l" indent="0" marL="0">
              <a:lnSpc>
                <a:spcPts val="2550"/>
              </a:lnSpc>
              <a:buNone/>
            </a:pPr>
            <a:r>
              <a:rPr lang="en-US" sz="1550" spc="-32" kern="0" dirty="0">
                <a:solidFill>
                  <a:srgbClr val="E0D6DE"/>
                </a:solidFill>
                <a:latin typeface="Inter" pitchFamily="34" charset="0"/>
                <a:ea typeface="Inter" pitchFamily="34" charset="-122"/>
                <a:cs typeface="Inter" pitchFamily="34" charset="-120"/>
              </a:rPr>
              <a:t>Removed redundant or inconsistent data entries and corrected errors in product categories and location names.</a:t>
            </a:r>
            <a:endParaRPr lang="en-US" sz="1550" dirty="0"/>
          </a:p>
        </p:txBody>
      </p:sp>
      <p:pic>
        <p:nvPicPr>
          <p:cNvPr id="13" name="Image 4" descr="preencoded.png">    </p:cNvPr>
          <p:cNvPicPr>
            <a:picLocks noChangeAspect="1"/>
          </p:cNvPicPr>
          <p:nvPr/>
        </p:nvPicPr>
        <p:blipFill>
          <a:blip r:embed="rId5"/>
          <a:stretch>
            <a:fillRect/>
          </a:stretch>
        </p:blipFill>
        <p:spPr>
          <a:xfrm>
            <a:off x="6273641" y="6104930"/>
            <a:ext cx="1012269" cy="1506141"/>
          </a:xfrm>
          <a:prstGeom prst="rect">
            <a:avLst/>
          </a:prstGeom>
        </p:spPr>
      </p:pic>
      <p:sp>
        <p:nvSpPr>
          <p:cNvPr id="14" name="Text 7"/>
          <p:cNvSpPr/>
          <p:nvPr/>
        </p:nvSpPr>
        <p:spPr>
          <a:xfrm>
            <a:off x="7589520" y="6307336"/>
            <a:ext cx="2657237" cy="332184"/>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Date Conversions</a:t>
            </a:r>
            <a:endParaRPr lang="en-US" sz="2050" dirty="0"/>
          </a:p>
        </p:txBody>
      </p:sp>
      <p:sp>
        <p:nvSpPr>
          <p:cNvPr id="15" name="Text 8"/>
          <p:cNvSpPr/>
          <p:nvPr/>
        </p:nvSpPr>
        <p:spPr>
          <a:xfrm>
            <a:off x="7589520" y="6760964"/>
            <a:ext cx="6253639" cy="647700"/>
          </a:xfrm>
          <a:prstGeom prst="rect">
            <a:avLst/>
          </a:prstGeom>
          <a:noFill/>
          <a:ln/>
        </p:spPr>
        <p:txBody>
          <a:bodyPr wrap="square" lIns="0" tIns="0" rIns="0" bIns="0" rtlCol="0" anchor="t"/>
          <a:lstStyle/>
          <a:p>
            <a:pPr algn="l" indent="0" marL="0">
              <a:lnSpc>
                <a:spcPts val="2550"/>
              </a:lnSpc>
              <a:buNone/>
            </a:pPr>
            <a:r>
              <a:rPr lang="en-US" sz="1550" spc="-32" kern="0" dirty="0">
                <a:solidFill>
                  <a:srgbClr val="E0D6DE"/>
                </a:solidFill>
                <a:latin typeface="Inter" pitchFamily="34" charset="0"/>
                <a:ea typeface="Inter" pitchFamily="34" charset="-122"/>
                <a:cs typeface="Inter" pitchFamily="34" charset="-120"/>
              </a:rPr>
              <a:t>Converted date columns to datetime objects enabling time-series analysis and trend identification.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70466"/>
            <a:ext cx="7160657" cy="632579"/>
          </a:xfrm>
          <a:prstGeom prst="rect">
            <a:avLst/>
          </a:prstGeom>
          <a:noFill/>
          <a:ln/>
        </p:spPr>
        <p:txBody>
          <a:bodyPr wrap="none" lIns="0" tIns="0" rIns="0" bIns="0" rtlCol="0" anchor="t"/>
          <a:lstStyle/>
          <a:p>
            <a:pPr algn="l" indent="0" marL="0">
              <a:lnSpc>
                <a:spcPts val="4950"/>
              </a:lnSpc>
              <a:buNone/>
            </a:pPr>
            <a:r>
              <a:rPr lang="en-US" sz="3950" b="1" spc="-80" kern="0" dirty="0">
                <a:solidFill>
                  <a:srgbClr val="FF8AAF"/>
                </a:solidFill>
                <a:latin typeface="Petrona Bold" pitchFamily="34" charset="0"/>
                <a:ea typeface="Petrona Bold" pitchFamily="34" charset="-122"/>
                <a:cs typeface="Petrona Bold" pitchFamily="34" charset="-120"/>
              </a:rPr>
              <a:t>Exploratory Data Analysis (EDA)</a:t>
            </a:r>
            <a:endParaRPr lang="en-US" sz="3950" dirty="0"/>
          </a:p>
        </p:txBody>
      </p:sp>
      <p:pic>
        <p:nvPicPr>
          <p:cNvPr id="4" name="Image 1" descr="preencoded.png">    </p:cNvPr>
          <p:cNvPicPr>
            <a:picLocks noChangeAspect="1"/>
          </p:cNvPicPr>
          <p:nvPr/>
        </p:nvPicPr>
        <p:blipFill>
          <a:blip r:embed="rId2"/>
          <a:stretch>
            <a:fillRect/>
          </a:stretch>
        </p:blipFill>
        <p:spPr>
          <a:xfrm>
            <a:off x="6280190" y="1792248"/>
            <a:ext cx="481965" cy="481965"/>
          </a:xfrm>
          <a:prstGeom prst="rect">
            <a:avLst/>
          </a:prstGeom>
        </p:spPr>
      </p:pic>
      <p:sp>
        <p:nvSpPr>
          <p:cNvPr id="5" name="Text 1"/>
          <p:cNvSpPr/>
          <p:nvPr/>
        </p:nvSpPr>
        <p:spPr>
          <a:xfrm>
            <a:off x="6280190" y="2466975"/>
            <a:ext cx="2326005" cy="316230"/>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Sales Trends</a:t>
            </a:r>
            <a:endParaRPr lang="en-US" sz="1950" dirty="0"/>
          </a:p>
        </p:txBody>
      </p:sp>
      <p:sp>
        <p:nvSpPr>
          <p:cNvPr id="6" name="Text 2"/>
          <p:cNvSpPr/>
          <p:nvPr/>
        </p:nvSpPr>
        <p:spPr>
          <a:xfrm>
            <a:off x="6280190" y="2898815"/>
            <a:ext cx="2326005" cy="1541859"/>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Analyzed sales fluctuations over time identifying seasonal patterns and peak shopping periods.</a:t>
            </a:r>
            <a:endParaRPr lang="en-US" sz="1500" dirty="0"/>
          </a:p>
        </p:txBody>
      </p:sp>
      <p:pic>
        <p:nvPicPr>
          <p:cNvPr id="7" name="Image 2" descr="preencoded.png">    </p:cNvPr>
          <p:cNvPicPr>
            <a:picLocks noChangeAspect="1"/>
          </p:cNvPicPr>
          <p:nvPr/>
        </p:nvPicPr>
        <p:blipFill>
          <a:blip r:embed="rId3"/>
          <a:stretch>
            <a:fillRect/>
          </a:stretch>
        </p:blipFill>
        <p:spPr>
          <a:xfrm>
            <a:off x="8895398" y="1792248"/>
            <a:ext cx="481965" cy="481965"/>
          </a:xfrm>
          <a:prstGeom prst="rect">
            <a:avLst/>
          </a:prstGeom>
        </p:spPr>
      </p:pic>
      <p:sp>
        <p:nvSpPr>
          <p:cNvPr id="8" name="Text 3"/>
          <p:cNvSpPr/>
          <p:nvPr/>
        </p:nvSpPr>
        <p:spPr>
          <a:xfrm>
            <a:off x="8895398" y="2466975"/>
            <a:ext cx="2326005" cy="316230"/>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Top Categories</a:t>
            </a:r>
            <a:endParaRPr lang="en-US" sz="1950" dirty="0"/>
          </a:p>
        </p:txBody>
      </p:sp>
      <p:sp>
        <p:nvSpPr>
          <p:cNvPr id="9" name="Text 4"/>
          <p:cNvSpPr/>
          <p:nvPr/>
        </p:nvSpPr>
        <p:spPr>
          <a:xfrm>
            <a:off x="8895398" y="2898815"/>
            <a:ext cx="2326005" cy="1233487"/>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Identified highest selling product categories driving revenue growth in the marketplace.</a:t>
            </a:r>
            <a:endParaRPr lang="en-US" sz="1500" dirty="0"/>
          </a:p>
        </p:txBody>
      </p:sp>
      <p:pic>
        <p:nvPicPr>
          <p:cNvPr id="10" name="Image 3" descr="preencoded.png">    </p:cNvPr>
          <p:cNvPicPr>
            <a:picLocks noChangeAspect="1"/>
          </p:cNvPicPr>
          <p:nvPr/>
        </p:nvPicPr>
        <p:blipFill>
          <a:blip r:embed="rId4"/>
          <a:stretch>
            <a:fillRect/>
          </a:stretch>
        </p:blipFill>
        <p:spPr>
          <a:xfrm>
            <a:off x="11510605" y="1792248"/>
            <a:ext cx="481965" cy="481965"/>
          </a:xfrm>
          <a:prstGeom prst="rect">
            <a:avLst/>
          </a:prstGeom>
        </p:spPr>
      </p:pic>
      <p:sp>
        <p:nvSpPr>
          <p:cNvPr id="11" name="Text 5"/>
          <p:cNvSpPr/>
          <p:nvPr/>
        </p:nvSpPr>
        <p:spPr>
          <a:xfrm>
            <a:off x="11510605" y="2466975"/>
            <a:ext cx="2326005" cy="316230"/>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Customer Behavior</a:t>
            </a:r>
            <a:endParaRPr lang="en-US" sz="1950" dirty="0"/>
          </a:p>
        </p:txBody>
      </p:sp>
      <p:sp>
        <p:nvSpPr>
          <p:cNvPr id="12" name="Text 6"/>
          <p:cNvSpPr/>
          <p:nvPr/>
        </p:nvSpPr>
        <p:spPr>
          <a:xfrm>
            <a:off x="11510605" y="2898815"/>
            <a:ext cx="2326005" cy="1233487"/>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Explored order frequency, repeat purchases, and preferences through purchasing patterns.</a:t>
            </a:r>
            <a:endParaRPr lang="en-US" sz="1500" dirty="0"/>
          </a:p>
        </p:txBody>
      </p:sp>
      <p:pic>
        <p:nvPicPr>
          <p:cNvPr id="13" name="Image 4" descr="preencoded.png">    </p:cNvPr>
          <p:cNvPicPr>
            <a:picLocks noChangeAspect="1"/>
          </p:cNvPicPr>
          <p:nvPr/>
        </p:nvPicPr>
        <p:blipFill>
          <a:blip r:embed="rId5"/>
          <a:stretch>
            <a:fillRect/>
          </a:stretch>
        </p:blipFill>
        <p:spPr>
          <a:xfrm>
            <a:off x="6280190" y="5019080"/>
            <a:ext cx="481965" cy="481965"/>
          </a:xfrm>
          <a:prstGeom prst="rect">
            <a:avLst/>
          </a:prstGeom>
        </p:spPr>
      </p:pic>
      <p:sp>
        <p:nvSpPr>
          <p:cNvPr id="14" name="Text 7"/>
          <p:cNvSpPr/>
          <p:nvPr/>
        </p:nvSpPr>
        <p:spPr>
          <a:xfrm>
            <a:off x="6280190" y="5693807"/>
            <a:ext cx="2326005" cy="316230"/>
          </a:xfrm>
          <a:prstGeom prst="rect">
            <a:avLst/>
          </a:prstGeom>
          <a:noFill/>
          <a:ln/>
        </p:spPr>
        <p:txBody>
          <a:bodyPr wrap="none" lIns="0" tIns="0" rIns="0" bIns="0" rtlCol="0" anchor="t"/>
          <a:lstStyle/>
          <a:p>
            <a:pPr algn="l"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Review Distribution</a:t>
            </a:r>
            <a:endParaRPr lang="en-US" sz="1950" dirty="0"/>
          </a:p>
        </p:txBody>
      </p:sp>
      <p:sp>
        <p:nvSpPr>
          <p:cNvPr id="15" name="Text 8"/>
          <p:cNvSpPr/>
          <p:nvPr/>
        </p:nvSpPr>
        <p:spPr>
          <a:xfrm>
            <a:off x="6280190" y="6125647"/>
            <a:ext cx="2326005" cy="1233487"/>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Examined customer ratings to gauge overall satisfaction and product feedback trends.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33368"/>
            <a:ext cx="8033147"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Delivery Performance Analysis</a:t>
            </a:r>
            <a:endParaRPr lang="en-US" sz="4650" dirty="0"/>
          </a:p>
        </p:txBody>
      </p:sp>
      <p:sp>
        <p:nvSpPr>
          <p:cNvPr id="3" name="Text 1"/>
          <p:cNvSpPr/>
          <p:nvPr/>
        </p:nvSpPr>
        <p:spPr>
          <a:xfrm>
            <a:off x="1601986" y="3915251"/>
            <a:ext cx="2977039" cy="372070"/>
          </a:xfrm>
          <a:prstGeom prst="rect">
            <a:avLst/>
          </a:prstGeom>
          <a:noFill/>
          <a:ln/>
        </p:spPr>
        <p:txBody>
          <a:bodyPr wrap="none" lIns="0" tIns="0" rIns="0" bIns="0" rtlCol="0" anchor="t"/>
          <a:lstStyle/>
          <a:p>
            <a:pPr algn="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Average Delivery Time</a:t>
            </a:r>
            <a:endParaRPr lang="en-US" sz="2300" dirty="0"/>
          </a:p>
        </p:txBody>
      </p:sp>
      <p:sp>
        <p:nvSpPr>
          <p:cNvPr id="4" name="Text 2"/>
          <p:cNvSpPr/>
          <p:nvPr/>
        </p:nvSpPr>
        <p:spPr>
          <a:xfrm>
            <a:off x="793790" y="4423410"/>
            <a:ext cx="3785235" cy="1088708"/>
          </a:xfrm>
          <a:prstGeom prst="rect">
            <a:avLst/>
          </a:prstGeom>
          <a:noFill/>
          <a:ln/>
        </p:spPr>
        <p:txBody>
          <a:bodyPr wrap="square" lIns="0" tIns="0" rIns="0" bIns="0" rtlCol="0" anchor="t"/>
          <a:lstStyle/>
          <a:p>
            <a:pPr algn="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Measured actual delivery times compared to estimated windows, revealing delays.</a:t>
            </a:r>
            <a:endParaRPr lang="en-US" sz="1750" dirty="0"/>
          </a:p>
        </p:txBody>
      </p:sp>
      <p:pic>
        <p:nvPicPr>
          <p:cNvPr id="5" name="Image 0" descr="preencoded.png">    </p:cNvPr>
          <p:cNvPicPr>
            <a:picLocks noChangeAspect="1"/>
          </p:cNvPicPr>
          <p:nvPr/>
        </p:nvPicPr>
        <p:blipFill>
          <a:blip r:embed="rId1"/>
          <a:stretch>
            <a:fillRect/>
          </a:stretch>
        </p:blipFill>
        <p:spPr>
          <a:xfrm>
            <a:off x="5032653" y="243125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5547717" y="4501515"/>
            <a:ext cx="339328" cy="424220"/>
          </a:xfrm>
          <a:prstGeom prst="rect">
            <a:avLst/>
          </a:prstGeom>
        </p:spPr>
      </p:pic>
      <p:sp>
        <p:nvSpPr>
          <p:cNvPr id="7" name="Text 3"/>
          <p:cNvSpPr/>
          <p:nvPr/>
        </p:nvSpPr>
        <p:spPr>
          <a:xfrm>
            <a:off x="9937790" y="2689027"/>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Late Deliveries</a:t>
            </a:r>
            <a:endParaRPr lang="en-US" sz="2300" dirty="0"/>
          </a:p>
        </p:txBody>
      </p:sp>
      <p:sp>
        <p:nvSpPr>
          <p:cNvPr id="8" name="Text 4"/>
          <p:cNvSpPr/>
          <p:nvPr/>
        </p:nvSpPr>
        <p:spPr>
          <a:xfrm>
            <a:off x="9937790" y="3197185"/>
            <a:ext cx="3898821"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Calculated percentage of orders delivered past estimated dates to identify bottlenecks.</a:t>
            </a:r>
            <a:endParaRPr lang="en-US" sz="1750" dirty="0"/>
          </a:p>
        </p:txBody>
      </p:sp>
      <p:pic>
        <p:nvPicPr>
          <p:cNvPr id="9" name="Image 2" descr="preencoded.png">    </p:cNvPr>
          <p:cNvPicPr>
            <a:picLocks noChangeAspect="1"/>
          </p:cNvPicPr>
          <p:nvPr/>
        </p:nvPicPr>
        <p:blipFill>
          <a:blip r:embed="rId3"/>
          <a:stretch>
            <a:fillRect/>
          </a:stretch>
        </p:blipFill>
        <p:spPr>
          <a:xfrm>
            <a:off x="5032653" y="243125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944326" y="3117890"/>
            <a:ext cx="339328" cy="424220"/>
          </a:xfrm>
          <a:prstGeom prst="rect">
            <a:avLst/>
          </a:prstGeom>
        </p:spPr>
      </p:pic>
      <p:sp>
        <p:nvSpPr>
          <p:cNvPr id="11" name="Text 5"/>
          <p:cNvSpPr/>
          <p:nvPr/>
        </p:nvSpPr>
        <p:spPr>
          <a:xfrm>
            <a:off x="9937790" y="5141595"/>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Regional Patterns</a:t>
            </a:r>
            <a:endParaRPr lang="en-US" sz="2300" dirty="0"/>
          </a:p>
        </p:txBody>
      </p:sp>
      <p:sp>
        <p:nvSpPr>
          <p:cNvPr id="12" name="Text 6"/>
          <p:cNvSpPr/>
          <p:nvPr/>
        </p:nvSpPr>
        <p:spPr>
          <a:xfrm>
            <a:off x="9937790" y="5649754"/>
            <a:ext cx="3898821"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Analyzed delivery times by region, highlighting geographic disparities and logistics challenges.</a:t>
            </a:r>
            <a:endParaRPr lang="en-US" sz="1750" dirty="0"/>
          </a:p>
        </p:txBody>
      </p:sp>
      <p:pic>
        <p:nvPicPr>
          <p:cNvPr id="13" name="Image 4" descr="preencoded.png">    </p:cNvPr>
          <p:cNvPicPr>
            <a:picLocks noChangeAspect="1"/>
          </p:cNvPicPr>
          <p:nvPr/>
        </p:nvPicPr>
        <p:blipFill>
          <a:blip r:embed="rId5"/>
          <a:stretch>
            <a:fillRect/>
          </a:stretch>
        </p:blipFill>
        <p:spPr>
          <a:xfrm>
            <a:off x="5032653" y="243125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944326" y="5885140"/>
            <a:ext cx="339328" cy="4242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10891"/>
            <a:ext cx="6780609"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Payment Method Analysis</a:t>
            </a:r>
            <a:endParaRPr lang="en-US" sz="4650" dirty="0"/>
          </a:p>
        </p:txBody>
      </p:sp>
      <p:sp>
        <p:nvSpPr>
          <p:cNvPr id="4" name="Shape 1"/>
          <p:cNvSpPr/>
          <p:nvPr/>
        </p:nvSpPr>
        <p:spPr>
          <a:xfrm>
            <a:off x="6280190" y="2495312"/>
            <a:ext cx="7556421" cy="2616518"/>
          </a:xfrm>
          <a:prstGeom prst="roundRect">
            <a:avLst>
              <a:gd name="adj" fmla="val 3641"/>
            </a:avLst>
          </a:prstGeom>
          <a:noFill/>
          <a:ln w="7620">
            <a:solidFill>
              <a:srgbClr val="FFFFFF">
                <a:alpha val="24000"/>
              </a:srgbClr>
            </a:solidFill>
            <a:prstDash val="solid"/>
          </a:ln>
        </p:spPr>
      </p:sp>
      <p:sp>
        <p:nvSpPr>
          <p:cNvPr id="5" name="Shape 2"/>
          <p:cNvSpPr/>
          <p:nvPr/>
        </p:nvSpPr>
        <p:spPr>
          <a:xfrm>
            <a:off x="6287810" y="2502932"/>
            <a:ext cx="7541181" cy="650319"/>
          </a:xfrm>
          <a:prstGeom prst="rect">
            <a:avLst/>
          </a:prstGeom>
          <a:solidFill>
            <a:srgbClr val="FFFFFF">
              <a:alpha val="4000"/>
            </a:srgbClr>
          </a:solidFill>
          <a:ln/>
        </p:spPr>
      </p:sp>
      <p:sp>
        <p:nvSpPr>
          <p:cNvPr id="6" name="Text 3"/>
          <p:cNvSpPr/>
          <p:nvPr/>
        </p:nvSpPr>
        <p:spPr>
          <a:xfrm>
            <a:off x="6514624" y="2646640"/>
            <a:ext cx="331315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Payment Type</a:t>
            </a:r>
            <a:endParaRPr lang="en-US" sz="1750" dirty="0"/>
          </a:p>
        </p:txBody>
      </p:sp>
      <p:sp>
        <p:nvSpPr>
          <p:cNvPr id="7" name="Text 4"/>
          <p:cNvSpPr/>
          <p:nvPr/>
        </p:nvSpPr>
        <p:spPr>
          <a:xfrm>
            <a:off x="10289024" y="2646640"/>
            <a:ext cx="331315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Usage Percentage</a:t>
            </a:r>
            <a:endParaRPr lang="en-US" sz="1750" dirty="0"/>
          </a:p>
        </p:txBody>
      </p:sp>
      <p:sp>
        <p:nvSpPr>
          <p:cNvPr id="8" name="Shape 5"/>
          <p:cNvSpPr/>
          <p:nvPr/>
        </p:nvSpPr>
        <p:spPr>
          <a:xfrm>
            <a:off x="6287810" y="3153251"/>
            <a:ext cx="7541181" cy="650319"/>
          </a:xfrm>
          <a:prstGeom prst="rect">
            <a:avLst/>
          </a:prstGeom>
          <a:solidFill>
            <a:srgbClr val="000000">
              <a:alpha val="4000"/>
            </a:srgbClr>
          </a:solidFill>
          <a:ln/>
        </p:spPr>
      </p:sp>
      <p:sp>
        <p:nvSpPr>
          <p:cNvPr id="9" name="Text 6"/>
          <p:cNvSpPr/>
          <p:nvPr/>
        </p:nvSpPr>
        <p:spPr>
          <a:xfrm>
            <a:off x="6514624" y="3296960"/>
            <a:ext cx="331315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Credit Card</a:t>
            </a:r>
            <a:endParaRPr lang="en-US" sz="1750" dirty="0"/>
          </a:p>
        </p:txBody>
      </p:sp>
      <p:sp>
        <p:nvSpPr>
          <p:cNvPr id="10" name="Text 7"/>
          <p:cNvSpPr/>
          <p:nvPr/>
        </p:nvSpPr>
        <p:spPr>
          <a:xfrm>
            <a:off x="10289024" y="3296960"/>
            <a:ext cx="331315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65%</a:t>
            </a:r>
            <a:endParaRPr lang="en-US" sz="1750" dirty="0"/>
          </a:p>
        </p:txBody>
      </p:sp>
      <p:sp>
        <p:nvSpPr>
          <p:cNvPr id="11" name="Shape 8"/>
          <p:cNvSpPr/>
          <p:nvPr/>
        </p:nvSpPr>
        <p:spPr>
          <a:xfrm>
            <a:off x="6287810" y="3803571"/>
            <a:ext cx="7541181" cy="650319"/>
          </a:xfrm>
          <a:prstGeom prst="rect">
            <a:avLst/>
          </a:prstGeom>
          <a:solidFill>
            <a:srgbClr val="FFFFFF">
              <a:alpha val="4000"/>
            </a:srgbClr>
          </a:solidFill>
          <a:ln/>
        </p:spPr>
      </p:sp>
      <p:sp>
        <p:nvSpPr>
          <p:cNvPr id="12" name="Text 9"/>
          <p:cNvSpPr/>
          <p:nvPr/>
        </p:nvSpPr>
        <p:spPr>
          <a:xfrm>
            <a:off x="6514624" y="3947279"/>
            <a:ext cx="331315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Boleto</a:t>
            </a:r>
            <a:endParaRPr lang="en-US" sz="1750" dirty="0"/>
          </a:p>
        </p:txBody>
      </p:sp>
      <p:sp>
        <p:nvSpPr>
          <p:cNvPr id="13" name="Text 10"/>
          <p:cNvSpPr/>
          <p:nvPr/>
        </p:nvSpPr>
        <p:spPr>
          <a:xfrm>
            <a:off x="10289024" y="3947279"/>
            <a:ext cx="331315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25%</a:t>
            </a:r>
            <a:endParaRPr lang="en-US" sz="1750" dirty="0"/>
          </a:p>
        </p:txBody>
      </p:sp>
      <p:sp>
        <p:nvSpPr>
          <p:cNvPr id="14" name="Shape 11"/>
          <p:cNvSpPr/>
          <p:nvPr/>
        </p:nvSpPr>
        <p:spPr>
          <a:xfrm>
            <a:off x="6287810" y="4453890"/>
            <a:ext cx="7541181" cy="650319"/>
          </a:xfrm>
          <a:prstGeom prst="rect">
            <a:avLst/>
          </a:prstGeom>
          <a:solidFill>
            <a:srgbClr val="000000">
              <a:alpha val="4000"/>
            </a:srgbClr>
          </a:solidFill>
          <a:ln/>
        </p:spPr>
      </p:sp>
      <p:sp>
        <p:nvSpPr>
          <p:cNvPr id="15" name="Text 12"/>
          <p:cNvSpPr/>
          <p:nvPr/>
        </p:nvSpPr>
        <p:spPr>
          <a:xfrm>
            <a:off x="6514624" y="4597598"/>
            <a:ext cx="331315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Voucher</a:t>
            </a:r>
            <a:endParaRPr lang="en-US" sz="1750" dirty="0"/>
          </a:p>
        </p:txBody>
      </p:sp>
      <p:sp>
        <p:nvSpPr>
          <p:cNvPr id="16" name="Text 13"/>
          <p:cNvSpPr/>
          <p:nvPr/>
        </p:nvSpPr>
        <p:spPr>
          <a:xfrm>
            <a:off x="10289024" y="4597598"/>
            <a:ext cx="331315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10%</a:t>
            </a:r>
            <a:endParaRPr lang="en-US" sz="1750" dirty="0"/>
          </a:p>
        </p:txBody>
      </p:sp>
      <p:sp>
        <p:nvSpPr>
          <p:cNvPr id="17" name="Text 14"/>
          <p:cNvSpPr/>
          <p:nvPr/>
        </p:nvSpPr>
        <p:spPr>
          <a:xfrm>
            <a:off x="6280190" y="5366980"/>
            <a:ext cx="7556421"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Credit cards dominate the payment landscape, followed by boleto slips commonly used in Brazil. Installment purchasing is prevalent, reflecting local consumer preferences. Revenue breakdown shows strong reliance on credit transactions for high-value sales.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82747"/>
            <a:ext cx="5954197"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Key Business Insights</a:t>
            </a:r>
            <a:endParaRPr lang="en-US" sz="4650" dirty="0"/>
          </a:p>
        </p:txBody>
      </p:sp>
      <p:sp>
        <p:nvSpPr>
          <p:cNvPr id="4" name="Shape 1"/>
          <p:cNvSpPr/>
          <p:nvPr/>
        </p:nvSpPr>
        <p:spPr>
          <a:xfrm>
            <a:off x="793790" y="5222319"/>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1530906" y="5222319"/>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Top Categories</a:t>
            </a:r>
            <a:endParaRPr lang="en-US" sz="2300" dirty="0"/>
          </a:p>
        </p:txBody>
      </p:sp>
      <p:sp>
        <p:nvSpPr>
          <p:cNvPr id="6" name="Text 3"/>
          <p:cNvSpPr/>
          <p:nvPr/>
        </p:nvSpPr>
        <p:spPr>
          <a:xfrm>
            <a:off x="1530906" y="5730478"/>
            <a:ext cx="3459242"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Electronics and home appliances lead sales, showing sustained consumer demand.</a:t>
            </a:r>
            <a:endParaRPr lang="en-US" sz="1750" dirty="0"/>
          </a:p>
        </p:txBody>
      </p:sp>
      <p:sp>
        <p:nvSpPr>
          <p:cNvPr id="7" name="Shape 4"/>
          <p:cNvSpPr/>
          <p:nvPr/>
        </p:nvSpPr>
        <p:spPr>
          <a:xfrm>
            <a:off x="5216962" y="5222319"/>
            <a:ext cx="510302" cy="510302"/>
          </a:xfrm>
          <a:prstGeom prst="roundRect">
            <a:avLst>
              <a:gd name="adj" fmla="val 18669"/>
            </a:avLst>
          </a:prstGeom>
          <a:solidFill>
            <a:srgbClr val="2F1D63"/>
          </a:solidFill>
          <a:ln w="7620">
            <a:solidFill>
              <a:srgbClr val="48367C"/>
            </a:solidFill>
            <a:prstDash val="solid"/>
          </a:ln>
        </p:spPr>
      </p:sp>
      <p:sp>
        <p:nvSpPr>
          <p:cNvPr id="8" name="Text 5"/>
          <p:cNvSpPr/>
          <p:nvPr/>
        </p:nvSpPr>
        <p:spPr>
          <a:xfrm>
            <a:off x="5954078" y="5222319"/>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Regional Sales</a:t>
            </a:r>
            <a:endParaRPr lang="en-US" sz="2300" dirty="0"/>
          </a:p>
        </p:txBody>
      </p:sp>
      <p:sp>
        <p:nvSpPr>
          <p:cNvPr id="9" name="Text 6"/>
          <p:cNvSpPr/>
          <p:nvPr/>
        </p:nvSpPr>
        <p:spPr>
          <a:xfrm>
            <a:off x="5954078" y="5730478"/>
            <a:ext cx="3459242"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São Paulo and Rio de Janeiro stand out as highest sales states, driven by population and infrastructure.</a:t>
            </a:r>
            <a:endParaRPr lang="en-US" sz="1750" dirty="0"/>
          </a:p>
        </p:txBody>
      </p:sp>
      <p:sp>
        <p:nvSpPr>
          <p:cNvPr id="10" name="Shape 7"/>
          <p:cNvSpPr/>
          <p:nvPr/>
        </p:nvSpPr>
        <p:spPr>
          <a:xfrm>
            <a:off x="9640133" y="5222319"/>
            <a:ext cx="510302" cy="510302"/>
          </a:xfrm>
          <a:prstGeom prst="roundRect">
            <a:avLst>
              <a:gd name="adj" fmla="val 18669"/>
            </a:avLst>
          </a:prstGeom>
          <a:solidFill>
            <a:srgbClr val="2F1D63"/>
          </a:solidFill>
          <a:ln w="7620">
            <a:solidFill>
              <a:srgbClr val="48367C"/>
            </a:solidFill>
            <a:prstDash val="solid"/>
          </a:ln>
        </p:spPr>
      </p:sp>
      <p:sp>
        <p:nvSpPr>
          <p:cNvPr id="11" name="Text 8"/>
          <p:cNvSpPr/>
          <p:nvPr/>
        </p:nvSpPr>
        <p:spPr>
          <a:xfrm>
            <a:off x="10377249" y="5222319"/>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Customer Satisfaction</a:t>
            </a:r>
            <a:endParaRPr lang="en-US" sz="2300" dirty="0"/>
          </a:p>
        </p:txBody>
      </p:sp>
      <p:sp>
        <p:nvSpPr>
          <p:cNvPr id="12" name="Text 9"/>
          <p:cNvSpPr/>
          <p:nvPr/>
        </p:nvSpPr>
        <p:spPr>
          <a:xfrm>
            <a:off x="10377249" y="5730478"/>
            <a:ext cx="3459242"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Positive review patterns correlate with faster delivery and better product quality, crucial for retention.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2025-04-23T13:25:50Z</dcterms:created>
  <dcterms:modified xsi:type="dcterms:W3CDTF">2025-04-23T13:25:50Z</dcterms:modified>
</cp:coreProperties>
</file>